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4" r:id="rId4"/>
    <p:sldId id="271" r:id="rId5"/>
    <p:sldId id="272" r:id="rId6"/>
    <p:sldId id="273" r:id="rId7"/>
    <p:sldId id="274" r:id="rId8"/>
    <p:sldId id="275" r:id="rId9"/>
  </p:sldIdLst>
  <p:sldSz cx="9144000" cy="6858000" type="screen4x3"/>
  <p:notesSz cx="6954838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1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  <a:srgbClr val="001132"/>
    <a:srgbClr val="FFFFFF"/>
    <a:srgbClr val="CCFFFF"/>
    <a:srgbClr val="CCFFCC"/>
    <a:srgbClr val="3333FF"/>
    <a:srgbClr val="CCCCFF"/>
    <a:srgbClr val="D5D7FB"/>
    <a:srgbClr val="D9F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8" autoAdjust="0"/>
    <p:restoredTop sz="90995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7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5" d="100"/>
        <a:sy n="75" d="100"/>
      </p:scale>
      <p:origin x="0" y="18576"/>
    </p:cViewPr>
  </p:sorterViewPr>
  <p:notesViewPr>
    <p:cSldViewPr showGuides="1">
      <p:cViewPr>
        <p:scale>
          <a:sx n="80" d="100"/>
          <a:sy n="80" d="100"/>
        </p:scale>
        <p:origin x="2292" y="672"/>
      </p:cViewPr>
      <p:guideLst>
        <p:guide orient="horz" pos="2932"/>
        <p:guide pos="219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84275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5138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40175" y="0"/>
            <a:ext cx="3013075" cy="465138"/>
          </a:xfrm>
          <a:prstGeom prst="rect">
            <a:avLst/>
          </a:prstGeom>
        </p:spPr>
        <p:txBody>
          <a:bodyPr vert="horz" lIns="93878" tIns="46939" rIns="93878" bIns="469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A90E980-1BC9-4EC9-8F55-28FFCD5E08FF}" type="datetime1">
              <a:rPr lang="en-US" smtClean="0"/>
              <a:t>11/15/2017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696913"/>
            <a:ext cx="4656138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878" tIns="46939" rIns="93878" bIns="4693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422775"/>
            <a:ext cx="5564188" cy="4187825"/>
          </a:xfrm>
          <a:prstGeom prst="rect">
            <a:avLst/>
          </a:prstGeom>
        </p:spPr>
        <p:txBody>
          <a:bodyPr vert="horz" wrap="square" lIns="93878" tIns="46939" rIns="93878" bIns="4693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940175" y="8842375"/>
            <a:ext cx="30130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D49DC0C-B9C0-4B05-8E4A-9A0BDB5ABD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130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39305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B6EF65CE-CB29-4F29-B7F8-D50062D13390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7270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B100C8F-989D-4281-8133-CC1EF835139F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727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1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239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6D0A01DB-0A4C-47D8-B103-F7C0D9BD43C8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921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FD9924C-50A5-4A19-9BE7-B1A689113258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82948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A012E50-EC56-4E84-AF19-A61B594B229E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  <p:sp>
        <p:nvSpPr>
          <p:cNvPr id="829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630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1939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defRPr/>
            </a:pPr>
            <a:r>
              <a:rPr lang="en-US" dirty="0"/>
              <a:t>TaxSlayer allows you to file: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both Federal &amp; State or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Federal only or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dirty="0"/>
              <a:t>State only return</a:t>
            </a:r>
          </a:p>
        </p:txBody>
      </p:sp>
      <p:sp>
        <p:nvSpPr>
          <p:cNvPr id="93188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6F65E223-B317-4280-86DB-20E758B9222E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93190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A3DD836-2BCB-485C-B1A3-88BB8216AAD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261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7AE44BF-7050-461A-8A3C-72160D2CE2EB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71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27AE44BF-7050-461A-8A3C-72160D2CE2EB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946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This information is in NJ 1040 Instruction booklet</a:t>
            </a:r>
          </a:p>
        </p:txBody>
      </p:sp>
      <p:sp>
        <p:nvSpPr>
          <p:cNvPr id="809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8B29301-6111-4E56-B53D-58BDD8C68452}" type="datetime1">
              <a:rPr lang="en-US" smtClean="0"/>
              <a:pPr>
                <a:defRPr/>
              </a:pPr>
              <a:t>11/15/2017</a:t>
            </a:fld>
            <a:endParaRPr lang="en-US" dirty="0"/>
          </a:p>
        </p:txBody>
      </p:sp>
      <p:sp>
        <p:nvSpPr>
          <p:cNvPr id="809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0B82AAF-D3C9-429D-9CD9-D2BBAEFDC31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56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dirty="0"/>
              <a:t> Tenants who are under the filing threshold should still file to get the $50 property tax credit</a:t>
            </a:r>
          </a:p>
        </p:txBody>
      </p:sp>
      <p:sp>
        <p:nvSpPr>
          <p:cNvPr id="17408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ea typeface="ＭＳ Ｐゴシック" pitchFamily="34" charset="-128"/>
            </a:endParaRPr>
          </a:p>
        </p:txBody>
      </p:sp>
      <p:sp>
        <p:nvSpPr>
          <p:cNvPr id="17408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CA7BF70-57D0-45FD-B348-C2D42CC6FB61}" type="datetime1">
              <a:rPr lang="en-US" smtClean="0"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11/15/2017</a:t>
            </a:fld>
            <a:endParaRPr lang="en-US" dirty="0">
              <a:ea typeface="ＭＳ Ｐゴシック" pitchFamily="34" charset="-128"/>
            </a:endParaRPr>
          </a:p>
        </p:txBody>
      </p:sp>
      <p:sp>
        <p:nvSpPr>
          <p:cNvPr id="80902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B7655F-C295-460A-B763-66532C36FBC1}" type="slidenum">
              <a:rPr lang="en-US" altLang="en-US" sz="1400"/>
              <a:pPr>
                <a:spcBef>
                  <a:spcPct val="0"/>
                </a:spcBef>
              </a:pPr>
              <a:t>8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504561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700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400800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27517F-B0C9-4C90-880D-F755826661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57034987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FCEAF-D0D5-4D38-A667-05E01D81FA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91269827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0375F-B8A6-4F0B-AF0F-67C01E428B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20685668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56E920-DF7C-4C6D-8A19-8D6C407D84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22411809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D6082-F22A-4734-8099-26DC72D35D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87923181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28B97-D0F9-43B3-BCA0-A49776DBC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91477953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E5FE8-0449-4FAB-9024-CDB22BDA78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318080750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633AC-A754-4F92-AB1E-2CFB9C6A74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17704620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66F7D-5E7B-4F84-9233-B1E5EC7A20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  <p:extLst>
      <p:ext uri="{BB962C8B-B14F-4D97-AF65-F5344CB8AC3E}">
        <p14:creationId xmlns:p14="http://schemas.microsoft.com/office/powerpoint/2010/main" val="9169247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24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2014-09-17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+mn-lt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7DBD8DE5-9380-4B70-8F1A-AEF6BC3E357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0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10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My Footer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95" r:id="rId1"/>
    <p:sldLayoutId id="2147485982" r:id="rId2"/>
    <p:sldLayoutId id="2147485983" r:id="rId3"/>
    <p:sldLayoutId id="2147485984" r:id="rId4"/>
    <p:sldLayoutId id="2147485985" r:id="rId5"/>
    <p:sldLayoutId id="2147485986" r:id="rId6"/>
    <p:sldLayoutId id="2147485987" r:id="rId7"/>
    <p:sldLayoutId id="2147485988" r:id="rId8"/>
    <p:sldLayoutId id="2147485989" r:id="rId9"/>
  </p:sldLayoutIdLst>
  <p:transition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Who Must/Should File?</a:t>
            </a:r>
          </a:p>
        </p:txBody>
      </p:sp>
      <p:sp>
        <p:nvSpPr>
          <p:cNvPr id="71683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en-US" dirty="0"/>
              <a:t>IRS Pub 17 – Chapter 1</a:t>
            </a:r>
          </a:p>
          <a:p>
            <a:r>
              <a:rPr lang="en-US" altLang="en-US" dirty="0"/>
              <a:t>IRS Pub 501</a:t>
            </a:r>
          </a:p>
          <a:p>
            <a:r>
              <a:rPr lang="en-US" altLang="en-US" dirty="0"/>
              <a:t>IRS Pub 4012 – Tab A</a:t>
            </a:r>
          </a:p>
          <a:p>
            <a:r>
              <a:rPr lang="en-US" altLang="en-US" dirty="0"/>
              <a:t>IRS 1040 Instructions</a:t>
            </a:r>
          </a:p>
          <a:p>
            <a:r>
              <a:rPr lang="en-US" altLang="en-US" dirty="0"/>
              <a:t>NJ 1040 Instructions</a:t>
            </a:r>
          </a:p>
          <a:p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8801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Federal and NJ State Filing Requirements are Different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 Counselors must reference both Federal and State filing requirements guidelines</a:t>
            </a:r>
          </a:p>
          <a:p>
            <a:pPr lvl="1"/>
            <a:r>
              <a:rPr lang="en-US" dirty="0"/>
              <a:t> A taxpayer may be required to file a Federal Return but not a NJ State Return</a:t>
            </a:r>
          </a:p>
          <a:p>
            <a:pPr lvl="1"/>
            <a:r>
              <a:rPr lang="en-US" dirty="0"/>
              <a:t> A taxpayer may be required to file a NJ State Return but not a Federal Return</a:t>
            </a:r>
          </a:p>
          <a:p>
            <a:r>
              <a:rPr lang="en-US" dirty="0"/>
              <a:t> Even if a taxpayer is not required to file a tax return, there are cases the return should be filed anyway (e.g. - tax withheld from pay check) </a:t>
            </a:r>
          </a:p>
          <a:p>
            <a:r>
              <a:rPr lang="en-US" dirty="0">
                <a:solidFill>
                  <a:srgbClr val="FF0000"/>
                </a:solidFill>
              </a:rPr>
              <a:t> NOTE:  IRS guidelines suggest all returns be filed, even if not required.  This is to help prevent fraud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945456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077200" cy="10668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Federal Filing Requirements</a:t>
            </a:r>
            <a:endParaRPr lang="en-US" altLang="en-US" sz="2700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724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altLang="en-US" sz="2800" dirty="0"/>
              <a:t> </a:t>
            </a:r>
            <a:r>
              <a:rPr lang="en-US" altLang="en-US" dirty="0"/>
              <a:t>Any person born on 1/1  is considered to be born in the prior year for Federal tax purposes</a:t>
            </a:r>
          </a:p>
          <a:p>
            <a:pPr lvl="1">
              <a:defRPr/>
            </a:pPr>
            <a:r>
              <a:rPr lang="en-US" altLang="en-US" sz="2400" dirty="0"/>
              <a:t> But not for NJ tax purposes</a:t>
            </a:r>
          </a:p>
          <a:p>
            <a:pPr lvl="1">
              <a:defRPr/>
            </a:pPr>
            <a:r>
              <a:rPr lang="en-US" altLang="en-US" sz="2400" dirty="0"/>
              <a:t> Applies to taxpayer, spouse and dependent</a:t>
            </a:r>
          </a:p>
          <a:p>
            <a:pPr eaLnBrk="1" hangingPunct="1">
              <a:defRPr/>
            </a:pPr>
            <a:r>
              <a:rPr lang="en-US" altLang="en-US" sz="2800" dirty="0"/>
              <a:t> </a:t>
            </a:r>
            <a:r>
              <a:rPr lang="en-US" altLang="en-US" dirty="0"/>
              <a:t>When using chart and calculating gross income, </a:t>
            </a:r>
            <a:r>
              <a:rPr lang="en-US" altLang="en-US" b="1" u="sng" dirty="0"/>
              <a:t>exclude</a:t>
            </a:r>
            <a:r>
              <a:rPr lang="en-US" altLang="en-US" dirty="0"/>
              <a:t> Social Security benefits unless:</a:t>
            </a:r>
          </a:p>
          <a:p>
            <a:pPr lvl="1" eaLnBrk="1" hangingPunct="1">
              <a:defRPr/>
            </a:pPr>
            <a:r>
              <a:rPr lang="en-US" altLang="en-US" sz="2400" dirty="0"/>
              <a:t> </a:t>
            </a:r>
            <a:r>
              <a:rPr lang="en-US" altLang="en-US" sz="2600" dirty="0"/>
              <a:t>married filing a separate return &amp; taxpayer  lived with spouse at any time during current tax year </a:t>
            </a:r>
            <a:r>
              <a:rPr lang="en-US" altLang="en-US" sz="2600" b="1" dirty="0"/>
              <a:t>OR</a:t>
            </a:r>
          </a:p>
          <a:p>
            <a:pPr lvl="1" eaLnBrk="1" hangingPunct="1">
              <a:defRPr/>
            </a:pPr>
            <a:r>
              <a:rPr lang="en-US" altLang="en-US" sz="2600" dirty="0"/>
              <a:t> ½ of Social Security benefits plus other gross income &amp; tax-exempt interest &gt; $25,000 ($32,000 if MFJ) </a:t>
            </a:r>
          </a:p>
          <a:p>
            <a:pPr>
              <a:defRPr/>
            </a:pPr>
            <a:r>
              <a:rPr lang="en-US" altLang="en-US" sz="2800" dirty="0"/>
              <a:t> </a:t>
            </a:r>
            <a:r>
              <a:rPr lang="en-US" altLang="en-US" dirty="0"/>
              <a:t>Must file if not living with spouse at end of current tax year (or on date spouse died) &amp; gross income of at least </a:t>
            </a:r>
            <a:r>
              <a:rPr lang="en-US" altLang="en-US" dirty="0">
                <a:solidFill>
                  <a:schemeClr val="accent5">
                    <a:lumMod val="10000"/>
                  </a:schemeClr>
                </a:solidFill>
              </a:rPr>
              <a:t>$4,050 regardless of age</a:t>
            </a:r>
          </a:p>
        </p:txBody>
      </p:sp>
      <p:sp>
        <p:nvSpPr>
          <p:cNvPr id="5" name="TextBox 4" descr="NJ Pub Ref" title="NJ Pub Ref"/>
          <p:cNvSpPr txBox="1"/>
          <p:nvPr/>
        </p:nvSpPr>
        <p:spPr>
          <a:xfrm>
            <a:off x="5165005" y="58579"/>
            <a:ext cx="3604128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Pub 4012, Tab A  Chart A – Footnotes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51246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3800" dirty="0"/>
              <a:t>Federal Return</a:t>
            </a:r>
            <a:br>
              <a:rPr lang="en-US" altLang="en-US" dirty="0"/>
            </a:br>
            <a:r>
              <a:rPr lang="en-US" altLang="en-US" sz="3800" dirty="0"/>
              <a:t>Should Return Be Filed? – Not So Clear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3820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dirty="0"/>
              <a:t> Documents indicate tax return may be necessary:</a:t>
            </a:r>
          </a:p>
          <a:p>
            <a:pPr lvl="1"/>
            <a:r>
              <a:rPr lang="en-US" altLang="en-US" dirty="0"/>
              <a:t> Enter data in TaxSlayer to decide for sure if Federal and State returns are required or not </a:t>
            </a:r>
          </a:p>
          <a:p>
            <a:pPr lvl="1"/>
            <a:r>
              <a:rPr lang="en-US" altLang="en-US" dirty="0"/>
              <a:t> If no return is required:</a:t>
            </a:r>
          </a:p>
          <a:p>
            <a:pPr lvl="2"/>
            <a:r>
              <a:rPr lang="en-US" altLang="en-US" dirty="0"/>
              <a:t> May want to file anyway</a:t>
            </a:r>
          </a:p>
          <a:p>
            <a:pPr lvl="1"/>
            <a:r>
              <a:rPr lang="en-US" dirty="0"/>
              <a:t> If not e-filed, print &amp; write “DID NOT FILE” on taxpayer copy </a:t>
            </a:r>
          </a:p>
          <a:p>
            <a:pPr lvl="2"/>
            <a:r>
              <a:rPr lang="en-US" dirty="0"/>
              <a:t> Update site sign-in sheet to reflect return not filed</a:t>
            </a:r>
          </a:p>
          <a:p>
            <a:r>
              <a:rPr lang="en-US" altLang="en-US" dirty="0"/>
              <a:t> If a Federal Return is required but not a NJ 1040, may still want to e-file NJ Return</a:t>
            </a:r>
          </a:p>
          <a:p>
            <a:r>
              <a:rPr lang="en-US" altLang="en-US" dirty="0"/>
              <a:t> We can file a Federal Return for anyone in USA  </a:t>
            </a:r>
          </a:p>
          <a:p>
            <a:r>
              <a:rPr lang="en-US" altLang="en-US" dirty="0"/>
              <a:t> If Federal Return is not required but NJ is required (rare)</a:t>
            </a:r>
          </a:p>
          <a:p>
            <a:pPr lvl="1"/>
            <a:r>
              <a:rPr lang="en-US" altLang="en-US" dirty="0"/>
              <a:t> Can e-file NJ only                                       	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83368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176" y="2667000"/>
            <a:ext cx="8077200" cy="3697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TS - E-File NJ Return Only -</a:t>
            </a:r>
            <a:br>
              <a:rPr lang="en-US" altLang="en-US" sz="4000" dirty="0"/>
            </a:br>
            <a:r>
              <a:rPr lang="en-US" altLang="en-US" sz="4000" dirty="0"/>
              <a:t>e-File section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1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val 5"/>
          <p:cNvSpPr>
            <a:spLocks noChangeArrowheads="1"/>
          </p:cNvSpPr>
          <p:nvPr/>
        </p:nvSpPr>
        <p:spPr bwMode="auto">
          <a:xfrm flipV="1">
            <a:off x="646176" y="5696712"/>
            <a:ext cx="1722120" cy="91135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599" y="1600200"/>
            <a:ext cx="8200571" cy="4724400"/>
          </a:xfrm>
        </p:spPr>
        <p:txBody>
          <a:bodyPr/>
          <a:lstStyle/>
          <a:p>
            <a:r>
              <a:rPr lang="en-US" dirty="0"/>
              <a:t> Click on “Send State Only” to e-file NJ return only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116911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6176" y="2962655"/>
            <a:ext cx="8034528" cy="3401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000" dirty="0"/>
              <a:t>TS - E-File NJ Return Only -</a:t>
            </a:r>
            <a:br>
              <a:rPr lang="en-US" altLang="en-US" sz="4000" dirty="0"/>
            </a:br>
            <a:r>
              <a:rPr lang="en-US" altLang="en-US" sz="4000" dirty="0"/>
              <a:t>e-File section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1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2" name="Picture 11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14400"/>
            <a:ext cx="612648" cy="163373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2840736"/>
            <a:ext cx="8077200" cy="3483864"/>
          </a:xfrm>
        </p:spPr>
        <p:txBody>
          <a:bodyPr/>
          <a:lstStyle/>
          <a:p>
            <a:r>
              <a:rPr lang="en-US" dirty="0"/>
              <a:t> You will receive a warning if you choose to e-file a NJ return only</a:t>
            </a:r>
          </a:p>
          <a:p>
            <a:pPr>
              <a:buNone/>
            </a:pPr>
            <a:r>
              <a:rPr lang="en-US" dirty="0"/>
              <a:t>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792" y="2511552"/>
            <a:ext cx="8168640" cy="2511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560832" y="1548384"/>
            <a:ext cx="8099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chemeClr val="accent5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en-US" sz="2800" dirty="0"/>
              <a:t> You will receive a warning if you choose to e-file</a:t>
            </a:r>
          </a:p>
          <a:p>
            <a:r>
              <a:rPr lang="en-US" sz="2800" dirty="0"/>
              <a:t> NJ return only</a:t>
            </a:r>
          </a:p>
        </p:txBody>
      </p:sp>
    </p:spTree>
    <p:extLst>
      <p:ext uri="{BB962C8B-B14F-4D97-AF65-F5344CB8AC3E}">
        <p14:creationId xmlns:p14="http://schemas.microsoft.com/office/powerpoint/2010/main" val="429475749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077200" cy="1600200"/>
          </a:xfrm>
        </p:spPr>
        <p:txBody>
          <a:bodyPr>
            <a:normAutofit/>
          </a:bodyPr>
          <a:lstStyle/>
          <a:p>
            <a:r>
              <a:rPr lang="en-US" altLang="en-US" sz="3600" dirty="0"/>
              <a:t>NJ Filing Income Threshold Filing Requirements</a:t>
            </a:r>
            <a:endParaRPr lang="en-US" altLang="en-US" sz="24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685800" y="1600198"/>
          <a:ext cx="8077200" cy="4495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16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055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58834"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rgbClr val="001132"/>
                          </a:solidFill>
                        </a:rPr>
                        <a:t>If your</a:t>
                      </a:r>
                      <a:r>
                        <a:rPr lang="en-US" sz="2200" baseline="0" dirty="0">
                          <a:solidFill>
                            <a:srgbClr val="001132"/>
                          </a:solidFill>
                        </a:rPr>
                        <a:t> filing status is…</a:t>
                      </a:r>
                      <a:endParaRPr lang="en-US" sz="2200" dirty="0">
                        <a:solidFill>
                          <a:srgbClr val="001132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200" dirty="0">
                          <a:solidFill>
                            <a:srgbClr val="001132"/>
                          </a:solidFill>
                        </a:rPr>
                        <a:t>THEN file a return</a:t>
                      </a:r>
                      <a:r>
                        <a:rPr lang="en-US" sz="2200" baseline="0" dirty="0">
                          <a:solidFill>
                            <a:srgbClr val="001132"/>
                          </a:solidFill>
                        </a:rPr>
                        <a:t> if your gross income (NJ line 28) was at least..</a:t>
                      </a:r>
                      <a:endParaRPr lang="en-US" sz="2200" dirty="0">
                        <a:solidFill>
                          <a:srgbClr val="001132"/>
                        </a:solidFill>
                      </a:endParaRP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945">
                <a:tc>
                  <a:txBody>
                    <a:bodyPr/>
                    <a:lstStyle/>
                    <a:p>
                      <a:r>
                        <a:rPr lang="en-US" sz="2200" dirty="0"/>
                        <a:t>Single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$10,000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Married/Civil</a:t>
                      </a:r>
                      <a:r>
                        <a:rPr lang="en-US" sz="2200" baseline="0" dirty="0"/>
                        <a:t> Union Partner filing joint return</a:t>
                      </a:r>
                      <a:endParaRPr lang="en-US" sz="22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/>
                        <a:t>$20,000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8256">
                <a:tc>
                  <a:txBody>
                    <a:bodyPr/>
                    <a:lstStyle/>
                    <a:p>
                      <a:r>
                        <a:rPr lang="en-US" sz="2200" dirty="0"/>
                        <a:t>Married/Civil Union Partner</a:t>
                      </a:r>
                      <a:r>
                        <a:rPr lang="en-US" sz="2200" baseline="0" dirty="0"/>
                        <a:t> </a:t>
                      </a:r>
                      <a:r>
                        <a:rPr lang="en-US" sz="2200" dirty="0"/>
                        <a:t>filing separately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$10,000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8256">
                <a:tc>
                  <a:txBody>
                    <a:bodyPr/>
                    <a:lstStyle/>
                    <a:p>
                      <a:r>
                        <a:rPr lang="en-US" sz="2200" dirty="0"/>
                        <a:t>Head of Household with qualifying child 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$20,000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8243">
                <a:tc>
                  <a:txBody>
                    <a:bodyPr/>
                    <a:lstStyle/>
                    <a:p>
                      <a:r>
                        <a:rPr lang="en-US" sz="2200" dirty="0"/>
                        <a:t>Qualifying widow(er)/surviving Civil Union 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$20,000</a:t>
                      </a:r>
                    </a:p>
                  </a:txBody>
                  <a:tcPr marT="45726" marB="4572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TextBox 9" descr="NJ Pub Ref" title="NJ Pub Ref"/>
          <p:cNvSpPr txBox="1"/>
          <p:nvPr/>
        </p:nvSpPr>
        <p:spPr>
          <a:xfrm>
            <a:off x="6713762" y="58579"/>
            <a:ext cx="2055371" cy="246221"/>
          </a:xfrm>
          <a:prstGeom prst="rect">
            <a:avLst/>
          </a:prstGeom>
          <a:noFill/>
        </p:spPr>
        <p:txBody>
          <a:bodyPr wrap="none" tIns="0" bIns="0" rtlCol="0">
            <a:spAutoFit/>
          </a:bodyPr>
          <a:lstStyle/>
          <a:p>
            <a:pPr algn="r"/>
            <a:r>
              <a:rPr lang="en-US" sz="1600" dirty="0"/>
              <a:t>NJ 1040 Instructions</a:t>
            </a:r>
          </a:p>
        </p:txBody>
      </p:sp>
      <p:pic>
        <p:nvPicPr>
          <p:cNvPr id="12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04710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NJ State Return</a:t>
            </a:r>
            <a:br>
              <a:rPr lang="en-US" altLang="en-US" dirty="0"/>
            </a:br>
            <a:r>
              <a:rPr lang="en-US" altLang="en-US" dirty="0"/>
              <a:t>Does Not Have to File</a:t>
            </a:r>
          </a:p>
        </p:txBody>
      </p:sp>
      <p:sp>
        <p:nvSpPr>
          <p:cNvPr id="74755" name="Rectangle 9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077200" cy="4800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/>
              <a:t> Review of Intake &amp; Interview Sheet &amp; tax documents clearly show that all below apply:</a:t>
            </a:r>
          </a:p>
          <a:p>
            <a:pPr>
              <a:lnSpc>
                <a:spcPct val="90000"/>
              </a:lnSpc>
              <a:defRPr/>
            </a:pPr>
            <a:r>
              <a:rPr lang="en-US" sz="3200" dirty="0"/>
              <a:t> If </a:t>
            </a:r>
            <a:r>
              <a:rPr lang="en-US" sz="3200" b="1" u="sng" dirty="0"/>
              <a:t>ALL</a:t>
            </a:r>
            <a:r>
              <a:rPr lang="en-US" sz="3200" dirty="0"/>
              <a:t> of the following conditions exist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Income is under filing threshold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No withholdings to be refunded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Homeowner (not a Tenant)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3200" dirty="0"/>
              <a:t> Not eligible for Earned Income Tax Credit (EITC)</a:t>
            </a:r>
          </a:p>
          <a:p>
            <a:pPr lvl="1">
              <a:lnSpc>
                <a:spcPct val="90000"/>
              </a:lnSpc>
              <a:buNone/>
              <a:defRPr/>
            </a:pPr>
            <a:endParaRPr lang="en-US" sz="2400" dirty="0"/>
          </a:p>
        </p:txBody>
      </p:sp>
      <p:pic>
        <p:nvPicPr>
          <p:cNvPr id="7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11-14-2017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62249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0</TotalTime>
  <Words>684</Words>
  <Application>Microsoft Office PowerPoint</Application>
  <PresentationFormat>On-screen Show (4:3)</PresentationFormat>
  <Paragraphs>104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Wingdings</vt:lpstr>
      <vt:lpstr>NJ Template 06</vt:lpstr>
      <vt:lpstr>Who Must/Should File?</vt:lpstr>
      <vt:lpstr>Federal and NJ State Filing Requirements are Different</vt:lpstr>
      <vt:lpstr>Federal Filing Requirements</vt:lpstr>
      <vt:lpstr>Federal Return Should Return Be Filed? – Not So Clear</vt:lpstr>
      <vt:lpstr>TS - E-File NJ Return Only - e-File section</vt:lpstr>
      <vt:lpstr>TS - E-File NJ Return Only - e-File section</vt:lpstr>
      <vt:lpstr>NJ Filing Income Threshold Filing Requirements</vt:lpstr>
      <vt:lpstr>NJ State Return Does Not Have to File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 H 509</dc:creator>
  <cp:lastModifiedBy>Al TP4F</cp:lastModifiedBy>
  <cp:revision>5</cp:revision>
  <cp:lastPrinted>2012-10-15T20:27:10Z</cp:lastPrinted>
  <dcterms:created xsi:type="dcterms:W3CDTF">2014-10-17T16:41:52Z</dcterms:created>
  <dcterms:modified xsi:type="dcterms:W3CDTF">2017-11-15T05:30:38Z</dcterms:modified>
</cp:coreProperties>
</file>